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58" r:id="rId4"/>
    <p:sldId id="267" r:id="rId5"/>
    <p:sldId id="260" r:id="rId6"/>
    <p:sldId id="261" r:id="rId7"/>
    <p:sldId id="269" r:id="rId8"/>
    <p:sldId id="270" r:id="rId9"/>
    <p:sldId id="259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2E7E1-696C-498D-9ED1-43C91E161A98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6482F-AA15-41F8-BDEE-0026E330C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D771-9BFB-463B-8238-90D363B42FFB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5B804-CA58-4C9B-B8D6-A2F5B9F817D5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4B5-FEB4-4870-810F-89CAD1AB609D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0A3D-1471-41F6-8815-E48310AA3C29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173C1-3284-479C-B828-318B69CAD55F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7568-2C97-4156-9E98-77900387534F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5C59-6349-4B68-B42E-CA8A59919119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9794-3684-47F0-B501-BD6DB09FD207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ABB4-523A-430A-9A29-C135CA59EFBC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4346-2594-4EBB-94B2-23E78FAA146F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B571-0BE8-4A54-9682-066D6C39F8D8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71EC257-2433-4F2B-B7E3-706DAAC55601}" type="datetime1">
              <a:rPr lang="ru-RU" smtClean="0"/>
              <a:pPr/>
              <a:t>12.02.2018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Отчет старшей медсестры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 smtClean="0"/>
              <a:t>Сабитовой</a:t>
            </a:r>
            <a:r>
              <a:rPr lang="ru-RU" b="1" dirty="0" smtClean="0"/>
              <a:t> </a:t>
            </a:r>
            <a:r>
              <a:rPr lang="ru-RU" b="1" dirty="0" err="1" smtClean="0"/>
              <a:t>Рузалии</a:t>
            </a:r>
            <a:r>
              <a:rPr lang="ru-RU" b="1" dirty="0" smtClean="0"/>
              <a:t> </a:t>
            </a:r>
            <a:r>
              <a:rPr lang="ru-RU" b="1" dirty="0" err="1" smtClean="0"/>
              <a:t>Рафкатовны</a:t>
            </a:r>
            <a:endParaRPr lang="ru-RU" dirty="0"/>
          </a:p>
        </p:txBody>
      </p:sp>
      <p:pic>
        <p:nvPicPr>
          <p:cNvPr id="26626" name="Picture 2" descr="http://nord-news.ru/_960/img/newsimages/20160424/1_0b1f2b0e4a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645024"/>
            <a:ext cx="5256584" cy="2645932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Уровень выполнения натуральных нормативов питания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19256" cy="1584176"/>
          </a:xfrm>
        </p:spPr>
        <p:txBody>
          <a:bodyPr>
            <a:normAutofit/>
          </a:bodyPr>
          <a:lstStyle/>
          <a:p>
            <a:r>
              <a:rPr lang="ru-RU" b="1" dirty="0" smtClean="0"/>
              <a:t>Стоимость одного дня </a:t>
            </a:r>
            <a:endParaRPr lang="ru-RU" b="1" dirty="0" smtClean="0"/>
          </a:p>
          <a:p>
            <a:r>
              <a:rPr lang="ru-RU" dirty="0" smtClean="0"/>
              <a:t>в 2016г</a:t>
            </a:r>
            <a:r>
              <a:rPr lang="ru-RU" dirty="0" smtClean="0"/>
              <a:t>оду:</a:t>
            </a:r>
            <a:r>
              <a:rPr lang="ru-RU" dirty="0" smtClean="0"/>
              <a:t> сад </a:t>
            </a:r>
            <a:r>
              <a:rPr lang="ru-RU" dirty="0" smtClean="0"/>
              <a:t>110р. 29к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</a:t>
            </a:r>
            <a:r>
              <a:rPr lang="ru-RU" dirty="0" smtClean="0"/>
              <a:t> 2017 году: сад 115р.70к.</a:t>
            </a:r>
            <a:endParaRPr lang="ru-RU" dirty="0" smtClean="0"/>
          </a:p>
          <a:p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3140968"/>
          <a:ext cx="8712968" cy="3024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4789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2016 Г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2017 Г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89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Выполнение норм питания в -по мясу:98%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Выполнение норм питания  -по мясу:99%</a:t>
                      </a:r>
                    </a:p>
                  </a:txBody>
                  <a:tcPr marL="68580" marR="68580" marT="0" marB="0"/>
                </a:tc>
              </a:tr>
              <a:tr h="4789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Выполнение норм питания по рыбе :99%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Выполнение норм питания по рыбе :100%</a:t>
                      </a:r>
                    </a:p>
                  </a:txBody>
                  <a:tcPr marL="68580" marR="68580" marT="0" marB="0"/>
                </a:tc>
              </a:tr>
              <a:tr h="4789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Выполнение норм питания по овощам в 71%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Выполнение норм питания по овощам :75%</a:t>
                      </a:r>
                    </a:p>
                  </a:txBody>
                  <a:tcPr marL="68580" marR="68580" marT="0" marB="0"/>
                </a:tc>
              </a:tr>
              <a:tr h="4789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Выполнение норм питания по молоку :98%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Выполнение норм питания по молоку:97%</a:t>
                      </a:r>
                    </a:p>
                  </a:txBody>
                  <a:tcPr marL="68580" marR="68580" marT="0" marB="0"/>
                </a:tc>
              </a:tr>
              <a:tr h="6297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Выполнение норм питания по сливочному маслу :99%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Выполнение норм питания по сливочному маслу:100%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Отчет старшей медсестры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 smtClean="0"/>
              <a:t>Сабитовой</a:t>
            </a:r>
            <a:r>
              <a:rPr lang="ru-RU" b="1" dirty="0" smtClean="0"/>
              <a:t> </a:t>
            </a:r>
            <a:r>
              <a:rPr lang="ru-RU" b="1" dirty="0" err="1" smtClean="0"/>
              <a:t>Рузалии</a:t>
            </a:r>
            <a:r>
              <a:rPr lang="ru-RU" b="1" dirty="0" smtClean="0"/>
              <a:t> </a:t>
            </a:r>
            <a:r>
              <a:rPr lang="ru-RU" b="1" dirty="0" err="1" smtClean="0"/>
              <a:t>Рафкатовны</a:t>
            </a:r>
            <a:endParaRPr lang="ru-RU" dirty="0"/>
          </a:p>
        </p:txBody>
      </p:sp>
      <p:pic>
        <p:nvPicPr>
          <p:cNvPr id="26626" name="Picture 2" descr="http://nord-news.ru/_960/img/newsimages/20160424/1_0b1f2b0e4a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645024"/>
            <a:ext cx="5256584" cy="2645932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6613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Сравнительный анализ состояния здоровья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043608" y="1484783"/>
          <a:ext cx="7128792" cy="4643234"/>
        </p:xfrm>
        <a:graphic>
          <a:graphicData uri="http://schemas.openxmlformats.org/drawingml/2006/table">
            <a:tbl>
              <a:tblPr/>
              <a:tblGrid>
                <a:gridCol w="3303586"/>
                <a:gridCol w="1912603"/>
                <a:gridCol w="1912603"/>
              </a:tblGrid>
              <a:tr h="7471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  <a:tab pos="1131570" algn="ctr"/>
                        </a:tabLst>
                      </a:pPr>
                      <a:r>
                        <a:rPr lang="ru-RU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Группы здоровья детей:</a:t>
                      </a:r>
                      <a:endParaRPr lang="ru-RU" sz="3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2016г.</a:t>
                      </a:r>
                      <a:endParaRPr lang="ru-RU" sz="3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2017г</a:t>
                      </a:r>
                      <a:endParaRPr lang="ru-RU" sz="3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5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1-я группа</a:t>
                      </a:r>
                      <a:endParaRPr lang="ru-RU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latin typeface="Times New Roman"/>
                          <a:ea typeface="Times New Roman"/>
                          <a:cs typeface="Times New Roman"/>
                        </a:rPr>
                        <a:t>28/9%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latin typeface="Times New Roman"/>
                          <a:ea typeface="Times New Roman"/>
                          <a:cs typeface="Times New Roman"/>
                        </a:rPr>
                        <a:t>68/22%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1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2-я группа</a:t>
                      </a:r>
                      <a:endParaRPr lang="ru-RU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latin typeface="Times New Roman"/>
                          <a:ea typeface="Times New Roman"/>
                          <a:cs typeface="Times New Roman"/>
                        </a:rPr>
                        <a:t>258/85%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latin typeface="Times New Roman"/>
                          <a:ea typeface="Times New Roman"/>
                          <a:cs typeface="Times New Roman"/>
                        </a:rPr>
                        <a:t>224/72%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1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3-я группа</a:t>
                      </a:r>
                      <a:endParaRPr lang="ru-RU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latin typeface="Times New Roman"/>
                          <a:ea typeface="Times New Roman"/>
                          <a:cs typeface="Times New Roman"/>
                        </a:rPr>
                        <a:t>16/5%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latin typeface="Times New Roman"/>
                          <a:ea typeface="Times New Roman"/>
                          <a:cs typeface="Times New Roman"/>
                        </a:rPr>
                        <a:t>18/5,8%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1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4-я группа</a:t>
                      </a:r>
                      <a:endParaRPr lang="ru-RU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1/0,3%</a:t>
                      </a:r>
                      <a:endParaRPr lang="ru-RU" sz="3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>
                          <a:latin typeface="Times New Roman"/>
                          <a:ea typeface="Times New Roman"/>
                          <a:cs typeface="Times New Roman"/>
                        </a:rPr>
                        <a:t>1/3,2%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5" y="476672"/>
          <a:ext cx="8352928" cy="5551512"/>
        </p:xfrm>
        <a:graphic>
          <a:graphicData uri="http://schemas.openxmlformats.org/drawingml/2006/table">
            <a:tbl>
              <a:tblPr/>
              <a:tblGrid>
                <a:gridCol w="4235700"/>
                <a:gridCol w="2058614"/>
                <a:gridCol w="2058614"/>
              </a:tblGrid>
              <a:tr h="21472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 smtClean="0"/>
                        <a:t>Число случаев заболеваний на 1000 детей</a:t>
                      </a:r>
                      <a:endParaRPr lang="ru-RU" sz="3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2016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>
                          <a:latin typeface="Times New Roman"/>
                          <a:ea typeface="Times New Roman"/>
                        </a:rPr>
                        <a:t>Соматическая</a:t>
                      </a:r>
                      <a:r>
                        <a:rPr lang="tt-RU" sz="3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tt-RU" sz="3600" dirty="0" smtClean="0">
                          <a:latin typeface="Times New Roman"/>
                          <a:ea typeface="Times New Roman"/>
                        </a:rPr>
                        <a:t>заболеваемость</a:t>
                      </a:r>
                      <a:endParaRPr lang="ru-RU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132/44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83/268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6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latin typeface="Times New Roman"/>
                          <a:ea typeface="Times New Roman"/>
                        </a:rPr>
                        <a:t>Инфекционная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18/60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22/71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6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>
                          <a:latin typeface="Times New Roman"/>
                          <a:ea typeface="Times New Roman"/>
                        </a:rPr>
                        <a:t>Общая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158/527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105/339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Случаи заболеваний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39647" t="36440" r="20515" b="27325"/>
          <a:stretch>
            <a:fillRect/>
          </a:stretch>
        </p:blipFill>
        <p:spPr bwMode="auto">
          <a:xfrm>
            <a:off x="251519" y="1466363"/>
            <a:ext cx="8762065" cy="448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13010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Индекс </a:t>
            </a:r>
            <a:r>
              <a:rPr lang="ru-RU" dirty="0" smtClean="0"/>
              <a:t>здоровья по годам: </a:t>
            </a:r>
            <a:br>
              <a:rPr lang="ru-RU" dirty="0" smtClean="0"/>
            </a:br>
            <a:r>
              <a:rPr lang="ru-RU" dirty="0" smtClean="0"/>
              <a:t>2016 - 30%, 2017 – 33,7%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71600" y="1196752"/>
            <a:ext cx="7772400" cy="54104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/>
              <a:t>Индекс здоровья по </a:t>
            </a:r>
            <a:r>
              <a:rPr lang="ru-RU" sz="2800" b="1" dirty="0" smtClean="0"/>
              <a:t>группам</a:t>
            </a:r>
            <a:endParaRPr lang="ru-RU" sz="2800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5048" y="1700808"/>
          <a:ext cx="730932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4660"/>
                <a:gridCol w="3654660"/>
              </a:tblGrid>
              <a:tr h="45337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2016 г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1гр-16 </a:t>
                      </a: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детей 64%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2гр-9 детей 36%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3гр-16 детей 76%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4гр-8 детей 35%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5гр-16 детей 67%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6гр-8 детей 42%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7гр-9 детей 50</a:t>
                      </a: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8гр-10 детей 53%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9гр-14 детей 64%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10гр-6 детей 32%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11гр-9 детей 43%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12гр-16 детей 70%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13гр-10 детей 53%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14гр-20 детей 95%</a:t>
                      </a:r>
                      <a:endParaRPr lang="ru-RU" sz="2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 г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1гр-17 детей 63%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2гр-13 детей 48%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3гр-17 детей 71%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4гр-14 детей 64%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5гр-18 детей 69%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6гр-12 детей 67%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7гр- 17 детей 81%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8гр-16 детей 80%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9гр-19 детей 100%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10гр-17 детей 85%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11гр-16 детей 64%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12гр-16 детей 64%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13гр-12 детей 63%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14гр-14 детей 67%</a:t>
                      </a:r>
                      <a:endParaRPr lang="ru-RU" sz="2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/>
              <a:t>Пропуски одним ребёнком в сравнении с ДОУ микрорайона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539553" y="1447800"/>
          <a:ext cx="8280918" cy="4501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7"/>
                <a:gridCol w="1872208"/>
                <a:gridCol w="2016223"/>
              </a:tblGrid>
              <a:tr h="53589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2016 г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2017 г</a:t>
                      </a:r>
                      <a:endParaRPr lang="ru-RU" sz="2400" b="1" dirty="0"/>
                    </a:p>
                  </a:txBody>
                  <a:tcPr anchor="ctr"/>
                </a:tc>
              </a:tr>
              <a:tr h="964603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МБДОУ №91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5,4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6,1</a:t>
                      </a:r>
                    </a:p>
                  </a:txBody>
                  <a:tcPr anchor="ctr"/>
                </a:tc>
              </a:tr>
              <a:tr h="53589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МБДОУ №92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4,6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3,6</a:t>
                      </a:r>
                      <a:endParaRPr lang="ru-RU" sz="2400" b="1" dirty="0"/>
                    </a:p>
                  </a:txBody>
                  <a:tcPr anchor="ctr"/>
                </a:tc>
              </a:tr>
              <a:tr h="53589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МБДОУ №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3,1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2,1</a:t>
                      </a:r>
                      <a:endParaRPr lang="ru-RU" sz="2400" b="1" dirty="0"/>
                    </a:p>
                  </a:txBody>
                  <a:tcPr anchor="ctr"/>
                </a:tc>
              </a:tr>
              <a:tr h="964603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Заболеваемость по городу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4,5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 anchor="ctr"/>
                </a:tc>
              </a:tr>
              <a:tr h="9646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Всего заболеваемость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5,0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4,4</a:t>
                      </a:r>
                      <a:endParaRPr lang="ru-RU" sz="2400" b="1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Средний показатель здоровья  в детском </a:t>
            </a:r>
            <a:r>
              <a:rPr lang="ru-RU" b="1" dirty="0" smtClean="0"/>
              <a:t>коллективе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35941" t="31499" r="17736" b="40501"/>
          <a:stretch>
            <a:fillRect/>
          </a:stretch>
        </p:blipFill>
        <p:spPr bwMode="auto">
          <a:xfrm>
            <a:off x="251520" y="1772816"/>
            <a:ext cx="868331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315416"/>
            <a:ext cx="89644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Состояние здоровья детей на «Д» учёте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764704"/>
          <a:ext cx="8496944" cy="5433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080120"/>
                <a:gridCol w="3096344"/>
                <a:gridCol w="1152128"/>
              </a:tblGrid>
              <a:tr h="410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2016 г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2017 г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</a:p>
                  </a:txBody>
                  <a:tcPr marL="68580" marR="68580" marT="0" marB="0" anchor="ctr"/>
                </a:tc>
              </a:tr>
              <a:tr h="3091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Сердечно-сосудистые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Сердечно-сосудистые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 anchor="ctr"/>
                </a:tc>
              </a:tr>
              <a:tr h="268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Лор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патология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Лор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патология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 anchor="ctr"/>
                </a:tc>
              </a:tr>
              <a:tr h="2893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Заболевания органов дыхания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Заболевания органов дыхания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</a:tr>
              <a:tr h="320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Заболевания органов пищеварения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Заболевания органов пищеварения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</a:tr>
              <a:tr h="2740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Заболевания мочевыводящих путей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Заболевания мочевыводящих путей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Неврологические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Неврологические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Болезни крови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Болезни крови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Болезни кожи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Болезни кожи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91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Эндокринная система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Эндокринная система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581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Травматологическая патология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Травматологическая патология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92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Хирургические патологии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Хирургические патологии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Болезни глаз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Болезни глаз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Дефекты речи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Дефекты речи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Туб. инфицирование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Туб. инфицирование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Туб.Вираж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Туб.Вираж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ЧБД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ЧБД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0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282/940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200/645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7724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Хорошая профилактическая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820472" cy="457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Воспитателей</a:t>
            </a:r>
            <a:r>
              <a:rPr lang="ru-RU" sz="3200" dirty="0" smtClean="0"/>
              <a:t>: </a:t>
            </a:r>
            <a:r>
              <a:rPr lang="ru-RU" sz="3200" dirty="0" err="1" smtClean="0"/>
              <a:t>АхмедзяновуЛ.Ф</a:t>
            </a:r>
            <a:r>
              <a:rPr lang="ru-RU" sz="3200" dirty="0" smtClean="0"/>
              <a:t>. </a:t>
            </a:r>
            <a:r>
              <a:rPr lang="ru-RU" sz="3200" dirty="0" err="1" smtClean="0"/>
              <a:t>НикольскуюО.Т</a:t>
            </a:r>
            <a:r>
              <a:rPr lang="ru-RU" sz="3200" dirty="0" smtClean="0"/>
              <a:t>. </a:t>
            </a:r>
            <a:r>
              <a:rPr lang="ru-RU" sz="3200" dirty="0" err="1" smtClean="0"/>
              <a:t>ГарифуллинуГ.Р</a:t>
            </a:r>
            <a:r>
              <a:rPr lang="ru-RU" sz="3200" dirty="0" smtClean="0"/>
              <a:t>. </a:t>
            </a:r>
            <a:r>
              <a:rPr lang="ru-RU" sz="3200" dirty="0" err="1" smtClean="0"/>
              <a:t>ПлатоновуН.Г</a:t>
            </a:r>
            <a:r>
              <a:rPr lang="ru-RU" sz="3200" dirty="0" smtClean="0"/>
              <a:t>. </a:t>
            </a:r>
            <a:r>
              <a:rPr lang="ru-RU" sz="3200" dirty="0" err="1" smtClean="0"/>
              <a:t>ГильмутдиновуР.Я</a:t>
            </a:r>
            <a:r>
              <a:rPr lang="ru-RU" sz="3200" dirty="0" smtClean="0"/>
              <a:t>. </a:t>
            </a:r>
            <a:r>
              <a:rPr lang="ru-RU" sz="3200" dirty="0" err="1" smtClean="0"/>
              <a:t>ЩеклеинуО.А</a:t>
            </a:r>
            <a:r>
              <a:rPr lang="ru-RU" sz="3200" dirty="0" smtClean="0"/>
              <a:t>. </a:t>
            </a:r>
            <a:r>
              <a:rPr lang="ru-RU" sz="3200" dirty="0" err="1" smtClean="0"/>
              <a:t>ЕвдокимовуИ.А</a:t>
            </a:r>
            <a:r>
              <a:rPr lang="ru-RU" sz="3200" dirty="0" smtClean="0"/>
              <a:t>. </a:t>
            </a:r>
            <a:r>
              <a:rPr lang="ru-RU" sz="3200" dirty="0" err="1" smtClean="0"/>
              <a:t>СаматовуЛ.Н</a:t>
            </a:r>
            <a:r>
              <a:rPr lang="ru-RU" sz="3200" dirty="0" smtClean="0"/>
              <a:t>. </a:t>
            </a:r>
            <a:r>
              <a:rPr lang="ru-RU" sz="3200" dirty="0" err="1" smtClean="0"/>
              <a:t>ЯруллинуН.М</a:t>
            </a:r>
            <a:r>
              <a:rPr lang="ru-RU" sz="3200" dirty="0" smtClean="0"/>
              <a:t>. </a:t>
            </a:r>
            <a:r>
              <a:rPr lang="ru-RU" sz="3200" dirty="0" err="1" smtClean="0"/>
              <a:t>Мурадымову</a:t>
            </a:r>
            <a:r>
              <a:rPr lang="ru-RU" sz="3200" dirty="0" smtClean="0"/>
              <a:t> </a:t>
            </a:r>
            <a:r>
              <a:rPr lang="ru-RU" sz="3200" dirty="0" smtClean="0"/>
              <a:t>И.Ф</a:t>
            </a:r>
            <a:r>
              <a:rPr lang="ru-RU" sz="3200" dirty="0" smtClean="0"/>
              <a:t>. </a:t>
            </a:r>
            <a:r>
              <a:rPr lang="ru-RU" sz="3200" dirty="0" err="1" smtClean="0"/>
              <a:t>ГаптрахимовуГ.Р</a:t>
            </a:r>
            <a:r>
              <a:rPr lang="ru-RU" sz="3200" dirty="0" smtClean="0"/>
              <a:t>. </a:t>
            </a:r>
            <a:r>
              <a:rPr lang="ru-RU" sz="3200" dirty="0" err="1" smtClean="0"/>
              <a:t>АхметовуА.Р</a:t>
            </a:r>
            <a:r>
              <a:rPr lang="ru-RU" sz="3200" dirty="0" smtClean="0"/>
              <a:t>. </a:t>
            </a:r>
            <a:r>
              <a:rPr lang="ru-RU" sz="3200" dirty="0" err="1" smtClean="0"/>
              <a:t>МарковуИ.П</a:t>
            </a:r>
            <a:r>
              <a:rPr lang="ru-RU" sz="3200" dirty="0" smtClean="0"/>
              <a:t>. </a:t>
            </a:r>
            <a:r>
              <a:rPr lang="ru-RU" sz="3200" dirty="0" err="1" smtClean="0"/>
              <a:t>АхмедовуГ.М</a:t>
            </a:r>
            <a:r>
              <a:rPr lang="ru-RU" sz="3200" dirty="0" smtClean="0"/>
              <a:t>. </a:t>
            </a:r>
            <a:r>
              <a:rPr lang="ru-RU" sz="3200" dirty="0" err="1" smtClean="0"/>
              <a:t>ЗакировуГ.Р</a:t>
            </a:r>
            <a:r>
              <a:rPr lang="ru-RU" sz="3200" dirty="0" smtClean="0"/>
              <a:t>.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Младших воспитателей</a:t>
            </a:r>
            <a:r>
              <a:rPr lang="ru-RU" sz="3200" dirty="0" smtClean="0"/>
              <a:t>: </a:t>
            </a:r>
            <a:r>
              <a:rPr lang="ru-RU" sz="3200" dirty="0" err="1" smtClean="0"/>
              <a:t>Хуснуллину</a:t>
            </a:r>
            <a:r>
              <a:rPr lang="ru-RU" sz="3200" dirty="0" smtClean="0"/>
              <a:t> Л.П</a:t>
            </a:r>
            <a:r>
              <a:rPr lang="ru-RU" sz="3200" dirty="0" smtClean="0"/>
              <a:t>. </a:t>
            </a:r>
            <a:r>
              <a:rPr lang="ru-RU" sz="3200" dirty="0" err="1" smtClean="0"/>
              <a:t>Курдюкову</a:t>
            </a:r>
            <a:r>
              <a:rPr lang="ru-RU" sz="3200" dirty="0" smtClean="0"/>
              <a:t> </a:t>
            </a:r>
            <a:r>
              <a:rPr lang="ru-RU" sz="3200" dirty="0" smtClean="0"/>
              <a:t>З.И</a:t>
            </a:r>
            <a:r>
              <a:rPr lang="ru-RU" sz="3200" dirty="0" smtClean="0"/>
              <a:t>. </a:t>
            </a:r>
            <a:r>
              <a:rPr lang="ru-RU" sz="3200" dirty="0" err="1" smtClean="0"/>
              <a:t>Мурадымову</a:t>
            </a:r>
            <a:r>
              <a:rPr lang="ru-RU" sz="3200" dirty="0" smtClean="0"/>
              <a:t> </a:t>
            </a:r>
            <a:r>
              <a:rPr lang="ru-RU" sz="3200" dirty="0" smtClean="0"/>
              <a:t>Г.Р</a:t>
            </a:r>
            <a:r>
              <a:rPr lang="ru-RU" sz="3200" dirty="0" smtClean="0"/>
              <a:t>. </a:t>
            </a:r>
            <a:r>
              <a:rPr lang="ru-RU" sz="3200" dirty="0" err="1" smtClean="0"/>
              <a:t>Шафигуллину</a:t>
            </a:r>
            <a:r>
              <a:rPr lang="ru-RU" sz="3200" dirty="0" smtClean="0"/>
              <a:t> </a:t>
            </a:r>
            <a:r>
              <a:rPr lang="ru-RU" sz="3200" dirty="0" smtClean="0"/>
              <a:t>Л.Я</a:t>
            </a:r>
            <a:r>
              <a:rPr lang="ru-RU" sz="3200" dirty="0" smtClean="0"/>
              <a:t>. </a:t>
            </a:r>
            <a:r>
              <a:rPr lang="ru-RU" sz="3200" dirty="0" err="1" smtClean="0"/>
              <a:t>Гильмутдинову</a:t>
            </a:r>
            <a:r>
              <a:rPr lang="ru-RU" sz="3200" dirty="0" smtClean="0"/>
              <a:t> </a:t>
            </a:r>
            <a:r>
              <a:rPr lang="ru-RU" sz="3200" dirty="0" smtClean="0"/>
              <a:t>Р.И</a:t>
            </a:r>
            <a:r>
              <a:rPr lang="ru-RU" sz="3200" dirty="0" smtClean="0"/>
              <a:t>. </a:t>
            </a:r>
            <a:r>
              <a:rPr lang="ru-RU" sz="3200" dirty="0" err="1" smtClean="0"/>
              <a:t>Шафигуллину</a:t>
            </a:r>
            <a:r>
              <a:rPr lang="ru-RU" sz="3200" dirty="0" smtClean="0"/>
              <a:t> Г.Р .</a:t>
            </a:r>
            <a:r>
              <a:rPr lang="ru-RU" sz="3200" dirty="0" smtClean="0"/>
              <a:t>Нафикову А.Г.</a:t>
            </a:r>
            <a:endParaRPr lang="ru-RU" sz="3200" dirty="0" smtClean="0"/>
          </a:p>
          <a:p>
            <a:pPr>
              <a:buNone/>
            </a:pPr>
            <a:endParaRPr lang="ru-RU" sz="3200" dirty="0" smtClean="0"/>
          </a:p>
          <a:p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86</TotalTime>
  <Words>520</Words>
  <Application>Microsoft Office PowerPoint</Application>
  <PresentationFormat>Экран (4:3)</PresentationFormat>
  <Paragraphs>186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Справедливость</vt:lpstr>
      <vt:lpstr>Отчет старшей медсестры Сабитовой Рузалии Рафкатовны</vt:lpstr>
      <vt:lpstr>Сравнительный анализ состояния здоровья </vt:lpstr>
      <vt:lpstr>Слайд 3</vt:lpstr>
      <vt:lpstr>Случаи заболеваний</vt:lpstr>
      <vt:lpstr>Индекс здоровья по годам:  2016 - 30%, 2017 – 33,7%</vt:lpstr>
      <vt:lpstr> Пропуски одним ребёнком в сравнении с ДОУ микрорайона </vt:lpstr>
      <vt:lpstr>Средний показатель здоровья  в детском коллективе</vt:lpstr>
      <vt:lpstr>Состояние здоровья детей на «Д» учёте</vt:lpstr>
      <vt:lpstr>Хорошая профилактическая работа</vt:lpstr>
      <vt:lpstr>Уровень выполнения натуральных нормативов питания</vt:lpstr>
      <vt:lpstr>Отчет старшей медсестры Сабитовой Рузалии Рафкатовны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старшей медсестры Сабитовой Рузалии Рафкатовны </dc:title>
  <dc:creator>METODIST</dc:creator>
  <cp:lastModifiedBy>METODIST</cp:lastModifiedBy>
  <cp:revision>37</cp:revision>
  <dcterms:created xsi:type="dcterms:W3CDTF">2017-01-24T08:24:25Z</dcterms:created>
  <dcterms:modified xsi:type="dcterms:W3CDTF">2018-02-12T07:18:53Z</dcterms:modified>
</cp:coreProperties>
</file>